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1"/>
  </p:notesMasterIdLst>
  <p:handoutMasterIdLst>
    <p:handoutMasterId r:id="rId22"/>
  </p:handoutMasterIdLst>
  <p:sldIdLst>
    <p:sldId id="2147480102" r:id="rId4"/>
    <p:sldId id="2147479923" r:id="rId5"/>
    <p:sldId id="2147480109" r:id="rId6"/>
    <p:sldId id="2147482792" r:id="rId7"/>
    <p:sldId id="2147482793" r:id="rId8"/>
    <p:sldId id="2147482794" r:id="rId9"/>
    <p:sldId id="2147482795" r:id="rId10"/>
    <p:sldId id="2147482796" r:id="rId11"/>
    <p:sldId id="2147482797" r:id="rId12"/>
    <p:sldId id="2147482789" r:id="rId13"/>
    <p:sldId id="2147482798" r:id="rId14"/>
    <p:sldId id="2147482799" r:id="rId15"/>
    <p:sldId id="2147482790" r:id="rId16"/>
    <p:sldId id="2147482800" r:id="rId17"/>
    <p:sldId id="2147480026" r:id="rId18"/>
    <p:sldId id="2147482788" r:id="rId19"/>
    <p:sldId id="2147480056" r:id="rId20"/>
  </p:sldIdLst>
  <p:sldSz cx="12192000" cy="6858000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Open Sans" pitchFamily="2" charset="0"/>
      <p:regular r:id="rId27"/>
      <p:bold r:id="rId28"/>
      <p:italic r:id="rId29"/>
      <p:boldItalic r:id="rId30"/>
    </p:embeddedFont>
    <p:embeddedFont>
      <p:font typeface="Open Sans SemiBold" pitchFamily="2" charset="0"/>
      <p:regular r:id="rId31"/>
      <p:bold r:id="rId32"/>
      <p:italic r:id="rId33"/>
      <p:boldItalic r:id="rId34"/>
    </p:embeddedFont>
    <p:embeddedFont>
      <p:font typeface="Segoe Sans Text" pitchFamily="2" charset="0"/>
      <p:regular r:id="rId35"/>
      <p:bold r:id="rId36"/>
    </p:embeddedFont>
    <p:embeddedFont>
      <p:font typeface="Segoe U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79923"/>
          </p14:sldIdLst>
        </p14:section>
        <p14:section name="Section 1" id="{1588D2DD-7526-4E2A-805C-721F64D91A8E}">
          <p14:sldIdLst>
            <p14:sldId id="2147480109"/>
            <p14:sldId id="2147482792"/>
            <p14:sldId id="2147482793"/>
            <p14:sldId id="2147482794"/>
            <p14:sldId id="2147482795"/>
            <p14:sldId id="2147482796"/>
            <p14:sldId id="2147482797"/>
          </p14:sldIdLst>
        </p14:section>
        <p14:section name="Section 2" id="{CE66BF46-6A87-0046-9362-EAB405651195}">
          <p14:sldIdLst>
            <p14:sldId id="2147482789"/>
            <p14:sldId id="2147482798"/>
            <p14:sldId id="2147482799"/>
          </p14:sldIdLst>
        </p14:section>
        <p14:section name="Section 3" id="{E6B8395F-B66E-374F-B54F-5181D546811F}">
          <p14:sldIdLst>
            <p14:sldId id="2147482790"/>
            <p14:sldId id="2147482800"/>
          </p14:sldIdLst>
        </p14:section>
        <p14:section name="Closing slides" id="{1E7AC317-C1C3-BF4A-95B2-52EB01762F53}">
          <p14:sldIdLst>
            <p14:sldId id="2147480026"/>
            <p14:sldId id="2147482788"/>
            <p14:sldId id="21474800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A1A6C-37CC-F84B-A44C-0333312B0FB1}" v="28" dt="2024-10-16T14:31:11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 autoAdjust="0"/>
    <p:restoredTop sz="94680"/>
  </p:normalViewPr>
  <p:slideViewPr>
    <p:cSldViewPr snapToGrid="0">
      <p:cViewPr varScale="1">
        <p:scale>
          <a:sx n="145" d="100"/>
          <a:sy n="145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10/18/24 12:58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10/18/24 12:58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10/18/24 12:58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3369332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14837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989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18676" y="588093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01246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3369332" y="4843800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D1CAD44-CE70-7E93-48DA-DF7E2B41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56056" y="588093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AE6EC8-6F4B-BB55-A29B-928EEEFD4B5F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ltGray">
          <a:xfrm>
            <a:off x="8008632" y="4843800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4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3369332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14837" y="396536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9893" y="396536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18676" y="5745009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01246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3369332" y="4843800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D1CAD44-CE70-7E93-48DA-DF7E2B4118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56056" y="5745009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AE6EC8-6F4B-BB55-A29B-928EEEFD4B5F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ltGray">
          <a:xfrm>
            <a:off x="8008632" y="4843800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2343257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99751545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8193985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creensh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2814917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8"/>
            <a:ext cx="9840535" cy="255647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789B3AEB-AD79-E3F3-2418-75413E780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3577396"/>
            <a:ext cx="10134086" cy="2814917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3CAD9E7D-C44F-FE36-64AB-B3671E3956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5732" y="3712277"/>
            <a:ext cx="9840535" cy="255647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75010987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7780271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7780271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5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853" r:id="rId14"/>
    <p:sldLayoutId id="2147485709" r:id="rId15"/>
    <p:sldLayoutId id="2147485727" r:id="rId16"/>
    <p:sldLayoutId id="2147485729" r:id="rId17"/>
    <p:sldLayoutId id="2147485572" r:id="rId18"/>
    <p:sldLayoutId id="2147485586" r:id="rId19"/>
    <p:sldLayoutId id="2147485851" r:id="rId20"/>
    <p:sldLayoutId id="2147485852" r:id="rId21"/>
    <p:sldLayoutId id="2147485706" r:id="rId22"/>
    <p:sldLayoutId id="2147485528" r:id="rId23"/>
    <p:sldLayoutId id="2147485534" r:id="rId24"/>
    <p:sldLayoutId id="2147485590" r:id="rId25"/>
    <p:sldLayoutId id="2147485582" r:id="rId26"/>
    <p:sldLayoutId id="2147485718" r:id="rId27"/>
    <p:sldLayoutId id="2147485598" r:id="rId28"/>
    <p:sldLayoutId id="2147485597" r:id="rId29"/>
    <p:sldLayoutId id="2147485507" r:id="rId30"/>
    <p:sldLayoutId id="2147485538" r:id="rId31"/>
    <p:sldLayoutId id="2147485539" r:id="rId32"/>
    <p:sldLayoutId id="2147485540" r:id="rId33"/>
    <p:sldLayoutId id="2147485702" r:id="rId34"/>
    <p:sldLayoutId id="2147485504" r:id="rId35"/>
    <p:sldLayoutId id="2147485730" r:id="rId36"/>
    <p:sldLayoutId id="2147485689" r:id="rId37"/>
    <p:sldLayoutId id="2147485698" r:id="rId38"/>
    <p:sldLayoutId id="2147485640" r:id="rId39"/>
    <p:sldLayoutId id="2147485600" r:id="rId40"/>
    <p:sldLayoutId id="2147485854" r:id="rId41"/>
    <p:sldLayoutId id="2147485463" r:id="rId42"/>
    <p:sldLayoutId id="2147485655" r:id="rId43"/>
    <p:sldLayoutId id="2147485725" r:id="rId44"/>
    <p:sldLayoutId id="2147485722" r:id="rId45"/>
    <p:sldLayoutId id="2147485638" r:id="rId46"/>
    <p:sldLayoutId id="2147485735" r:id="rId47"/>
    <p:sldLayoutId id="2147485736" r:id="rId48"/>
    <p:sldLayoutId id="2147485737" r:id="rId49"/>
    <p:sldLayoutId id="2147485738" r:id="rId50"/>
    <p:sldLayoutId id="2147485739" r:id="rId51"/>
    <p:sldLayoutId id="2147485740" r:id="rId52"/>
    <p:sldLayoutId id="2147485850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aka.ms/get-dotnet-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082042"/>
            <a:ext cx="6367270" cy="2885405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Advanced Pattern Matching in C#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Oliver Sturm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5322-6A63-5B3B-1720-E985864E5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1CA5D-2449-1497-1E91-2499E031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AF46-1E3A-0294-9670-B0B708753D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en-US" dirty="0"/>
              <a:t>Less Obvious Use Cases</a:t>
            </a:r>
          </a:p>
        </p:txBody>
      </p:sp>
    </p:spTree>
    <p:extLst>
      <p:ext uri="{BB962C8B-B14F-4D97-AF65-F5344CB8AC3E}">
        <p14:creationId xmlns:p14="http://schemas.microsoft.com/office/powerpoint/2010/main" val="38548551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84EC6A-DFEB-036A-0784-AF563192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 dirty="0"/>
              <a:t>Four quick examples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F04FD-2F96-9D5D-F80B-10D7760079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14837" y="3965366"/>
            <a:ext cx="2313432" cy="276999"/>
          </a:xfrm>
        </p:spPr>
        <p:txBody>
          <a:bodyPr/>
          <a:lstStyle/>
          <a:p>
            <a:r>
              <a:rPr lang="en-US" dirty="0"/>
              <a:t>Construct tuples on the fly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757102-B9FF-6BA1-C45D-40DF29EAEB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59893" y="3965366"/>
            <a:ext cx="2313432" cy="276999"/>
          </a:xfrm>
        </p:spPr>
        <p:txBody>
          <a:bodyPr/>
          <a:lstStyle/>
          <a:p>
            <a:r>
              <a:rPr lang="en-US" dirty="0"/>
              <a:t>Replace ternary expressions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FD61CD-96D5-7075-C4FD-FA9781F020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18676" y="5745009"/>
            <a:ext cx="2313432" cy="276999"/>
          </a:xfrm>
        </p:spPr>
        <p:txBody>
          <a:bodyPr/>
          <a:lstStyle/>
          <a:p>
            <a:r>
              <a:rPr lang="en-US" dirty="0"/>
              <a:t>Combine match patterns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7E00F0-72E0-CC9F-CD28-C675CF8DF1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6056" y="5745009"/>
            <a:ext cx="2313432" cy="276999"/>
          </a:xfrm>
        </p:spPr>
        <p:txBody>
          <a:bodyPr/>
          <a:lstStyle/>
          <a:p>
            <a:r>
              <a:rPr lang="en-US" dirty="0"/>
              <a:t>Deal with Comparer&lt;T&gt;</a:t>
            </a:r>
          </a:p>
        </p:txBody>
      </p:sp>
      <p:sp>
        <p:nvSpPr>
          <p:cNvPr id="13" name="Graphic 35">
            <a:extLst>
              <a:ext uri="{FF2B5EF4-FFF2-40B4-BE49-F238E27FC236}">
                <a16:creationId xmlns:a16="http://schemas.microsoft.com/office/drawing/2014/main" id="{C9138382-ECA3-F0F1-0970-C763F04E5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1250" y="3236793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35">
            <a:extLst>
              <a:ext uri="{FF2B5EF4-FFF2-40B4-BE49-F238E27FC236}">
                <a16:creationId xmlns:a16="http://schemas.microsoft.com/office/drawing/2014/main" id="{2427E67F-2E55-407E-D9A3-9F584ACF5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38548" y="3236793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35">
            <a:extLst>
              <a:ext uri="{FF2B5EF4-FFF2-40B4-BE49-F238E27FC236}">
                <a16:creationId xmlns:a16="http://schemas.microsoft.com/office/drawing/2014/main" id="{E906280D-26D0-9D5A-90D3-F7E07CF8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34711" y="4966780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35">
            <a:extLst>
              <a:ext uri="{FF2B5EF4-FFF2-40B4-BE49-F238E27FC236}">
                <a16:creationId xmlns:a16="http://schemas.microsoft.com/office/drawing/2014/main" id="{18E131FD-A111-ACEA-0B33-54A93A54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1169" y="4966780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628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DC489-BED3-F3DB-CB7D-056311A41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# code sample showing a combination of property and type patterns to match a generic value">
            <a:extLst>
              <a:ext uri="{FF2B5EF4-FFF2-40B4-BE49-F238E27FC236}">
                <a16:creationId xmlns:a16="http://schemas.microsoft.com/office/drawing/2014/main" id="{95EEFE46-F1EE-EBFD-D34A-B60C8F1BFF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5" r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03523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C6282-1958-6A12-8153-D510BE1E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59108-D2ED-DF0E-E5B8-50F6DB0F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A1A95-61A2-97EA-F9E1-8D2F2AE65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en-US" dirty="0"/>
              <a:t>Use C# but Be Like Haskell</a:t>
            </a:r>
          </a:p>
        </p:txBody>
      </p:sp>
    </p:spTree>
    <p:extLst>
      <p:ext uri="{BB962C8B-B14F-4D97-AF65-F5344CB8AC3E}">
        <p14:creationId xmlns:p14="http://schemas.microsoft.com/office/powerpoint/2010/main" val="1864290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41B4638C-8778-082F-EDA7-4FD8B1EE6D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>
            <a:fillRect/>
          </a:stretch>
        </p:blipFill>
        <p:spPr/>
      </p:pic>
      <p:pic>
        <p:nvPicPr>
          <p:cNvPr id="10" name="Picture Placeholder 9" descr="A white background with blue and purple text&#10;&#10;Description automatically generated">
            <a:extLst>
              <a:ext uri="{FF2B5EF4-FFF2-40B4-BE49-F238E27FC236}">
                <a16:creationId xmlns:a16="http://schemas.microsoft.com/office/drawing/2014/main" id="{4B05CF9F-23B6-260E-B378-29DBB38D4F3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52" b="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58745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56611" y="2059888"/>
            <a:ext cx="4909703" cy="1538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oliversturm</a:t>
            </a:r>
            <a:r>
              <a:rPr lang="en-US" dirty="0"/>
              <a:t>/advanced-pattern-matching-cs-samples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Pattern matching sample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oliversturm</a:t>
            </a:r>
            <a:r>
              <a:rPr lang="en-US" dirty="0"/>
              <a:t>/</a:t>
            </a:r>
            <a:r>
              <a:rPr lang="en-US" dirty="0" err="1"/>
              <a:t>FCSlib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Functional C# Library with Haskell-style match sample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en-US" dirty="0"/>
              <a:t>C# Pattern Matching Feature 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dirty="0"/>
              <a:t>Less Obvious</a:t>
            </a:r>
          </a:p>
          <a:p>
            <a:r>
              <a:rPr lang="en-US" dirty="0"/>
              <a:t>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/>
          <a:lstStyle/>
          <a:p>
            <a:r>
              <a:rPr lang="en-US" dirty="0"/>
              <a:t>Use C# but </a:t>
            </a:r>
            <a:br>
              <a:rPr lang="en-US" dirty="0"/>
            </a:br>
            <a:r>
              <a:rPr lang="en-US" dirty="0"/>
              <a:t>Be Like Haskell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C# Pattern Matching Feature Evolution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5BA71-AC09-2ED1-5F11-F28DF1185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44B1-B363-8788-2BF9-1FCBD86A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02F09-4463-36DD-647C-12A0204235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… even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dirty="0"/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417ED-0B67-2D57-FB01-4B611BF3C4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value is Type t</a:t>
            </a:r>
          </a:p>
        </p:txBody>
      </p:sp>
      <p:sp>
        <p:nvSpPr>
          <p:cNvPr id="4" name="Graphic 117">
            <a:extLst>
              <a:ext uri="{FF2B5EF4-FFF2-40B4-BE49-F238E27FC236}">
                <a16:creationId xmlns:a16="http://schemas.microsoft.com/office/drawing/2014/main" id="{9F221D83-BA8F-800F-58E6-178E09041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1863447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27">
            <a:extLst>
              <a:ext uri="{FF2B5EF4-FFF2-40B4-BE49-F238E27FC236}">
                <a16:creationId xmlns:a16="http://schemas.microsoft.com/office/drawing/2014/main" id="{292A0FA8-F9DE-0532-0CE4-C592644A9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3173162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3134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5668-252D-0D81-31BC-7313D6C4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84D8-66D8-A098-C4D9-F4C45536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00" y="3121223"/>
            <a:ext cx="3581402" cy="615553"/>
          </a:xfrm>
        </p:spPr>
        <p:txBody>
          <a:bodyPr/>
          <a:lstStyle/>
          <a:p>
            <a:r>
              <a:rPr lang="en-US" dirty="0"/>
              <a:t>C#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E4D13-9ED3-EC20-5CF3-9FB51B4480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Property pattern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9E889-A2DE-400D-25BE-4B1E781172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Switch expressions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12166F-6DDE-8827-B94A-C32524D8A5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28847" y="4477881"/>
            <a:ext cx="3597649" cy="553998"/>
          </a:xfrm>
        </p:spPr>
        <p:txBody>
          <a:bodyPr/>
          <a:lstStyle/>
          <a:p>
            <a:r>
              <a:rPr lang="en-US" dirty="0"/>
              <a:t>Positional pattern (</a:t>
            </a:r>
            <a:r>
              <a:rPr lang="en-US" dirty="0" err="1"/>
              <a:t>tupel</a:t>
            </a:r>
            <a:r>
              <a:rPr lang="en-US" dirty="0"/>
              <a:t>, deconstruction)</a:t>
            </a:r>
          </a:p>
        </p:txBody>
      </p:sp>
      <p:sp>
        <p:nvSpPr>
          <p:cNvPr id="4" name="Graphic 117">
            <a:extLst>
              <a:ext uri="{FF2B5EF4-FFF2-40B4-BE49-F238E27FC236}">
                <a16:creationId xmlns:a16="http://schemas.microsoft.com/office/drawing/2014/main" id="{B58E7054-31A3-D969-03A1-5E0A32ED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1863447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117">
            <a:extLst>
              <a:ext uri="{FF2B5EF4-FFF2-40B4-BE49-F238E27FC236}">
                <a16:creationId xmlns:a16="http://schemas.microsoft.com/office/drawing/2014/main" id="{1511D119-5BC8-1D85-3511-ABE616533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3189327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117">
            <a:extLst>
              <a:ext uri="{FF2B5EF4-FFF2-40B4-BE49-F238E27FC236}">
                <a16:creationId xmlns:a16="http://schemas.microsoft.com/office/drawing/2014/main" id="{BEF8D33E-8F9A-F4B1-B490-6D899A323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4503818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43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AD121-90C5-4EA6-794A-AFC730BFC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CA165-31A2-2734-352C-66CBE32A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00" y="3121223"/>
            <a:ext cx="3581402" cy="615553"/>
          </a:xfrm>
        </p:spPr>
        <p:txBody>
          <a:bodyPr/>
          <a:lstStyle/>
          <a:p>
            <a:r>
              <a:rPr lang="en-US" dirty="0"/>
              <a:t>C#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4677A-56FC-F8BB-0B7D-149BB40D75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Relational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A56F-04F0-08BC-B150-5A0E977E37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Logical patterns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5CB25-1EBA-2D2B-20A7-32CA9A5DE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Structural enhancements</a:t>
            </a:r>
          </a:p>
        </p:txBody>
      </p:sp>
      <p:sp>
        <p:nvSpPr>
          <p:cNvPr id="4" name="Graphic 117">
            <a:extLst>
              <a:ext uri="{FF2B5EF4-FFF2-40B4-BE49-F238E27FC236}">
                <a16:creationId xmlns:a16="http://schemas.microsoft.com/office/drawing/2014/main" id="{06A27F77-6F84-DD05-6140-19B9D1F2A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1863447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117">
            <a:extLst>
              <a:ext uri="{FF2B5EF4-FFF2-40B4-BE49-F238E27FC236}">
                <a16:creationId xmlns:a16="http://schemas.microsoft.com/office/drawing/2014/main" id="{DBE35A68-3E43-3A37-66CE-9813E8A16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3189327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117">
            <a:extLst>
              <a:ext uri="{FF2B5EF4-FFF2-40B4-BE49-F238E27FC236}">
                <a16:creationId xmlns:a16="http://schemas.microsoft.com/office/drawing/2014/main" id="{F62ECE8B-C4DE-5A92-D977-B83F2717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4503818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99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73538-8D43-0E18-4450-2D26D7755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3DFB-433D-D5BA-8E11-6F40AE75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71147-FFC2-9FCE-39D8-422DEA8E1A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Nested property pattern</a:t>
            </a:r>
          </a:p>
        </p:txBody>
      </p:sp>
      <p:sp>
        <p:nvSpPr>
          <p:cNvPr id="4" name="Graphic 117">
            <a:extLst>
              <a:ext uri="{FF2B5EF4-FFF2-40B4-BE49-F238E27FC236}">
                <a16:creationId xmlns:a16="http://schemas.microsoft.com/office/drawing/2014/main" id="{1D7BD34B-1635-47BA-8D07-B566C7B04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1863447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450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B27C0-DEDC-949F-CAC5-5FA4B8E8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C9E9-9052-2ED4-B177-148BECA41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91AD3-7AC8-0075-0912-75D4C8FFED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List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7C6BA-5C39-413B-C003-46785267B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Span&lt;char&gt;</a:t>
            </a:r>
          </a:p>
        </p:txBody>
      </p:sp>
      <p:sp>
        <p:nvSpPr>
          <p:cNvPr id="4" name="Graphic 117">
            <a:extLst>
              <a:ext uri="{FF2B5EF4-FFF2-40B4-BE49-F238E27FC236}">
                <a16:creationId xmlns:a16="http://schemas.microsoft.com/office/drawing/2014/main" id="{2E792C59-1156-F359-7F61-251A5296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1863447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17">
            <a:extLst>
              <a:ext uri="{FF2B5EF4-FFF2-40B4-BE49-F238E27FC236}">
                <a16:creationId xmlns:a16="http://schemas.microsoft.com/office/drawing/2014/main" id="{430D2771-DB6F-FA10-1F94-1AACB972B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502" y="3189327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670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1BFC8-C5BF-0102-0B01-A2D2EEF00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screenshot of a C# code sample combining several pattern matching features in a business logic scenario&#10;">
            <a:extLst>
              <a:ext uri="{FF2B5EF4-FFF2-40B4-BE49-F238E27FC236}">
                <a16:creationId xmlns:a16="http://schemas.microsoft.com/office/drawing/2014/main" id="{40EB1C5E-C80C-6D76-0E6D-8A650A82AB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4" r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883501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199</Words>
  <Application>Microsoft Macintosh PowerPoint</Application>
  <PresentationFormat>Widescreen</PresentationFormat>
  <Paragraphs>50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Segoe Sans Text</vt:lpstr>
      <vt:lpstr>Segoe UI</vt:lpstr>
      <vt:lpstr>Wingdings</vt:lpstr>
      <vt:lpstr>Open Sans</vt:lpstr>
      <vt:lpstr>Consolas</vt:lpstr>
      <vt:lpstr>Arial</vt:lpstr>
      <vt:lpstr>Open Sans SemiBold</vt:lpstr>
      <vt:lpstr>Azure 2023 Template</vt:lpstr>
      <vt:lpstr>Advanced Pattern Matching in C#</vt:lpstr>
      <vt:lpstr>Agenda</vt:lpstr>
      <vt:lpstr>01</vt:lpstr>
      <vt:lpstr>C# 7</vt:lpstr>
      <vt:lpstr>C# 8</vt:lpstr>
      <vt:lpstr>C# 9</vt:lpstr>
      <vt:lpstr>C# 10</vt:lpstr>
      <vt:lpstr>C# 11</vt:lpstr>
      <vt:lpstr>PowerPoint Presentation</vt:lpstr>
      <vt:lpstr>02</vt:lpstr>
      <vt:lpstr>Four quick examples</vt:lpstr>
      <vt:lpstr>PowerPoint Presentation</vt:lpstr>
      <vt:lpstr>03</vt:lpstr>
      <vt:lpstr>PowerPoint Presentation</vt:lpstr>
      <vt:lpstr>Resources</vt:lpstr>
      <vt:lpstr>Get .NET 9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2024-10-18T11:58:27Z</dcterms:modified>
  <cp:category/>
</cp:coreProperties>
</file>